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67" r:id="rId5"/>
    <p:sldId id="258" r:id="rId6"/>
    <p:sldId id="264" r:id="rId7"/>
    <p:sldId id="263" r:id="rId8"/>
    <p:sldId id="261" r:id="rId9"/>
    <p:sldId id="268" r:id="rId10"/>
    <p:sldId id="262" r:id="rId11"/>
    <p:sldId id="266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73B133-FF72-47BB-B420-1CCCF439A3DF}" type="doc">
      <dgm:prSet loTypeId="urn:microsoft.com/office/officeart/2005/8/layout/arrow3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7B1FBEBC-7F11-4A38-B0C2-78DA94ACF93B}">
      <dgm:prSet/>
      <dgm:spPr/>
      <dgm:t>
        <a:bodyPr/>
        <a:lstStyle/>
        <a:p>
          <a:pPr rtl="0"/>
          <a:endParaRPr lang="en-US" dirty="0"/>
        </a:p>
      </dgm:t>
    </dgm:pt>
    <dgm:pt modelId="{B887CC8A-429A-4992-9B6F-87AA5DB98D97}" type="parTrans" cxnId="{A25BA6B5-7902-4A1A-8674-982F72794CC1}">
      <dgm:prSet/>
      <dgm:spPr/>
      <dgm:t>
        <a:bodyPr/>
        <a:lstStyle/>
        <a:p>
          <a:endParaRPr lang="en-US"/>
        </a:p>
      </dgm:t>
    </dgm:pt>
    <dgm:pt modelId="{E40994D6-CB23-405C-9799-766E75872D0B}" type="sibTrans" cxnId="{A25BA6B5-7902-4A1A-8674-982F72794CC1}">
      <dgm:prSet/>
      <dgm:spPr/>
      <dgm:t>
        <a:bodyPr/>
        <a:lstStyle/>
        <a:p>
          <a:endParaRPr lang="en-US"/>
        </a:p>
      </dgm:t>
    </dgm:pt>
    <dgm:pt modelId="{D6C0859D-7C8B-4661-BEF5-CFEF61010B96}">
      <dgm:prSet/>
      <dgm:spPr/>
      <dgm:t>
        <a:bodyPr/>
        <a:lstStyle/>
        <a:p>
          <a:pPr rtl="0"/>
          <a:r>
            <a:rPr lang="en-US" b="0" i="0" dirty="0" smtClean="0"/>
            <a:t>			</a:t>
          </a:r>
          <a:endParaRPr lang="en-US" dirty="0"/>
        </a:p>
      </dgm:t>
    </dgm:pt>
    <dgm:pt modelId="{4725213B-318B-41C2-95E8-6E30CDD05A41}" type="parTrans" cxnId="{F8762D3E-8662-41E6-BC41-D549F0E30550}">
      <dgm:prSet/>
      <dgm:spPr/>
      <dgm:t>
        <a:bodyPr/>
        <a:lstStyle/>
        <a:p>
          <a:endParaRPr lang="en-US"/>
        </a:p>
      </dgm:t>
    </dgm:pt>
    <dgm:pt modelId="{507E858A-D6FE-404A-BABA-4ED5DADE7856}" type="sibTrans" cxnId="{F8762D3E-8662-41E6-BC41-D549F0E30550}">
      <dgm:prSet/>
      <dgm:spPr/>
      <dgm:t>
        <a:bodyPr/>
        <a:lstStyle/>
        <a:p>
          <a:endParaRPr lang="en-US"/>
        </a:p>
      </dgm:t>
    </dgm:pt>
    <dgm:pt modelId="{5390EC73-01D1-4728-A33F-FC77B9B9E7AA}">
      <dgm:prSet/>
      <dgm:spPr/>
    </dgm:pt>
    <dgm:pt modelId="{03572FE4-B7F2-4420-BD69-F2C1515A42AD}" type="parTrans" cxnId="{6DA92B30-680D-4F77-93CC-9DE41F26C5CC}">
      <dgm:prSet/>
      <dgm:spPr/>
      <dgm:t>
        <a:bodyPr/>
        <a:lstStyle/>
        <a:p>
          <a:endParaRPr lang="en-US"/>
        </a:p>
      </dgm:t>
    </dgm:pt>
    <dgm:pt modelId="{B7AAC394-3207-4B5B-940A-5E46B8EE9AAA}" type="sibTrans" cxnId="{6DA92B30-680D-4F77-93CC-9DE41F26C5CC}">
      <dgm:prSet/>
      <dgm:spPr/>
      <dgm:t>
        <a:bodyPr/>
        <a:lstStyle/>
        <a:p>
          <a:endParaRPr lang="en-US"/>
        </a:p>
      </dgm:t>
    </dgm:pt>
    <dgm:pt modelId="{BFA55DB7-9697-42A5-82FC-898BDEBA4832}">
      <dgm:prSet/>
      <dgm:spPr/>
    </dgm:pt>
    <dgm:pt modelId="{8F6B0750-10A0-4ADC-BD17-4BE39C1A0368}" type="parTrans" cxnId="{5FD0FEEC-8694-4FBE-90DF-42F8D7DEA493}">
      <dgm:prSet/>
      <dgm:spPr/>
      <dgm:t>
        <a:bodyPr/>
        <a:lstStyle/>
        <a:p>
          <a:endParaRPr lang="en-US"/>
        </a:p>
      </dgm:t>
    </dgm:pt>
    <dgm:pt modelId="{6DA60679-AB48-410C-970E-6E2BEF913E86}" type="sibTrans" cxnId="{5FD0FEEC-8694-4FBE-90DF-42F8D7DEA493}">
      <dgm:prSet/>
      <dgm:spPr/>
      <dgm:t>
        <a:bodyPr/>
        <a:lstStyle/>
        <a:p>
          <a:endParaRPr lang="en-US"/>
        </a:p>
      </dgm:t>
    </dgm:pt>
    <dgm:pt modelId="{04CED2E6-9779-497E-867C-224E9C4F98BD}">
      <dgm:prSet/>
      <dgm:spPr/>
      <dgm:t>
        <a:bodyPr/>
        <a:lstStyle/>
        <a:p>
          <a:endParaRPr lang="en-US"/>
        </a:p>
      </dgm:t>
    </dgm:pt>
    <dgm:pt modelId="{DC264E87-E9EA-4988-9DE7-0A8F3C7E1733}" type="parTrans" cxnId="{E8DCDF46-F8DE-48C7-8E6E-82EB1A7A2611}">
      <dgm:prSet/>
      <dgm:spPr/>
      <dgm:t>
        <a:bodyPr/>
        <a:lstStyle/>
        <a:p>
          <a:endParaRPr lang="en-US"/>
        </a:p>
      </dgm:t>
    </dgm:pt>
    <dgm:pt modelId="{FA91A8BA-EF52-4365-AF81-37BEE9CD9559}" type="sibTrans" cxnId="{E8DCDF46-F8DE-48C7-8E6E-82EB1A7A2611}">
      <dgm:prSet/>
      <dgm:spPr/>
      <dgm:t>
        <a:bodyPr/>
        <a:lstStyle/>
        <a:p>
          <a:endParaRPr lang="en-US"/>
        </a:p>
      </dgm:t>
    </dgm:pt>
    <dgm:pt modelId="{D483D7C3-6A6E-4710-85C5-5400884F5728}">
      <dgm:prSet/>
      <dgm:spPr/>
    </dgm:pt>
    <dgm:pt modelId="{1A247653-F6A9-4A17-9CBD-14990B1C3390}" type="parTrans" cxnId="{B230E336-9157-4BC0-BCB4-92AF4EC83B27}">
      <dgm:prSet/>
      <dgm:spPr/>
      <dgm:t>
        <a:bodyPr/>
        <a:lstStyle/>
        <a:p>
          <a:endParaRPr lang="en-US"/>
        </a:p>
      </dgm:t>
    </dgm:pt>
    <dgm:pt modelId="{D743B495-339B-480C-958A-BB695467910B}" type="sibTrans" cxnId="{B230E336-9157-4BC0-BCB4-92AF4EC83B27}">
      <dgm:prSet/>
      <dgm:spPr/>
      <dgm:t>
        <a:bodyPr/>
        <a:lstStyle/>
        <a:p>
          <a:endParaRPr lang="en-US"/>
        </a:p>
      </dgm:t>
    </dgm:pt>
    <dgm:pt modelId="{59EDBDF9-5248-463A-B394-5ED6CF7C7BC1}">
      <dgm:prSet/>
      <dgm:spPr/>
      <dgm:t>
        <a:bodyPr/>
        <a:lstStyle/>
        <a:p>
          <a:endParaRPr lang="en-US"/>
        </a:p>
      </dgm:t>
    </dgm:pt>
    <dgm:pt modelId="{4F1E6D4C-4CED-44E6-9A4E-32128C970EC6}" type="parTrans" cxnId="{C37541DC-3E4C-4E82-953D-6D4EEF2A33BE}">
      <dgm:prSet/>
      <dgm:spPr/>
      <dgm:t>
        <a:bodyPr/>
        <a:lstStyle/>
        <a:p>
          <a:endParaRPr lang="en-US"/>
        </a:p>
      </dgm:t>
    </dgm:pt>
    <dgm:pt modelId="{02A652CF-76C5-4F4E-B153-188EAF11FF92}" type="sibTrans" cxnId="{C37541DC-3E4C-4E82-953D-6D4EEF2A33BE}">
      <dgm:prSet/>
      <dgm:spPr/>
      <dgm:t>
        <a:bodyPr/>
        <a:lstStyle/>
        <a:p>
          <a:endParaRPr lang="en-US"/>
        </a:p>
      </dgm:t>
    </dgm:pt>
    <dgm:pt modelId="{FD3D1704-AE1E-4D93-8E71-E1E8DFD03EE7}">
      <dgm:prSet/>
      <dgm:spPr/>
    </dgm:pt>
    <dgm:pt modelId="{0B8D1F82-E526-48DE-BEBA-C87D0D80FB06}" type="parTrans" cxnId="{86A12CF0-0CB1-4263-855F-B8B971ADC116}">
      <dgm:prSet/>
      <dgm:spPr/>
      <dgm:t>
        <a:bodyPr/>
        <a:lstStyle/>
        <a:p>
          <a:endParaRPr lang="en-US"/>
        </a:p>
      </dgm:t>
    </dgm:pt>
    <dgm:pt modelId="{B142FC54-5557-402A-A85E-CA6A4D87BAD6}" type="sibTrans" cxnId="{86A12CF0-0CB1-4263-855F-B8B971ADC116}">
      <dgm:prSet/>
      <dgm:spPr/>
      <dgm:t>
        <a:bodyPr/>
        <a:lstStyle/>
        <a:p>
          <a:endParaRPr lang="en-US"/>
        </a:p>
      </dgm:t>
    </dgm:pt>
    <dgm:pt modelId="{47BA269C-C152-4598-B14D-AB2D14734931}" type="pres">
      <dgm:prSet presAssocID="{8E73B133-FF72-47BB-B420-1CCCF439A3DF}" presName="compositeShape" presStyleCnt="0">
        <dgm:presLayoutVars>
          <dgm:chMax val="2"/>
          <dgm:dir/>
          <dgm:resizeHandles val="exact"/>
        </dgm:presLayoutVars>
      </dgm:prSet>
      <dgm:spPr/>
    </dgm:pt>
    <dgm:pt modelId="{2CF1B3BD-0714-43CC-A801-8248331E6582}" type="pres">
      <dgm:prSet presAssocID="{8E73B133-FF72-47BB-B420-1CCCF439A3DF}" presName="divider" presStyleLbl="fgShp" presStyleIdx="0" presStyleCnt="1"/>
      <dgm:spPr/>
    </dgm:pt>
    <dgm:pt modelId="{961D630A-A6E2-4B12-A9F3-8B8F26D38EE2}" type="pres">
      <dgm:prSet presAssocID="{7B1FBEBC-7F11-4A38-B0C2-78DA94ACF93B}" presName="downArrow" presStyleLbl="node1" presStyleIdx="0" presStyleCnt="2"/>
      <dgm:spPr/>
    </dgm:pt>
    <dgm:pt modelId="{FC49D3E9-F0A2-44B5-89F2-8031E7F3934E}" type="pres">
      <dgm:prSet presAssocID="{7B1FBEBC-7F11-4A38-B0C2-78DA94ACF93B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4E0EC5-CD1A-4CE4-83C7-EE3B425AD0C0}" type="pres">
      <dgm:prSet presAssocID="{D6C0859D-7C8B-4661-BEF5-CFEF61010B96}" presName="upArrow" presStyleLbl="node1" presStyleIdx="1" presStyleCnt="2" custLinFactNeighborX="494" custLinFactNeighborY="-5509"/>
      <dgm:spPr/>
    </dgm:pt>
    <dgm:pt modelId="{02EF7E56-C415-481A-85BD-875114EBC0B4}" type="pres">
      <dgm:prSet presAssocID="{D6C0859D-7C8B-4661-BEF5-CFEF61010B96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A92B30-680D-4F77-93CC-9DE41F26C5CC}" srcId="{8E73B133-FF72-47BB-B420-1CCCF439A3DF}" destId="{5390EC73-01D1-4728-A33F-FC77B9B9E7AA}" srcOrd="2" destOrd="0" parTransId="{03572FE4-B7F2-4420-BD69-F2C1515A42AD}" sibTransId="{B7AAC394-3207-4B5B-940A-5E46B8EE9AAA}"/>
    <dgm:cxn modelId="{F8762D3E-8662-41E6-BC41-D549F0E30550}" srcId="{8E73B133-FF72-47BB-B420-1CCCF439A3DF}" destId="{D6C0859D-7C8B-4661-BEF5-CFEF61010B96}" srcOrd="1" destOrd="0" parTransId="{4725213B-318B-41C2-95E8-6E30CDD05A41}" sibTransId="{507E858A-D6FE-404A-BABA-4ED5DADE7856}"/>
    <dgm:cxn modelId="{ED3C0658-6F7F-4AD6-A06B-2BFD4A8E8CAE}" type="presOf" srcId="{8E73B133-FF72-47BB-B420-1CCCF439A3DF}" destId="{47BA269C-C152-4598-B14D-AB2D14734931}" srcOrd="0" destOrd="0" presId="urn:microsoft.com/office/officeart/2005/8/layout/arrow3"/>
    <dgm:cxn modelId="{5FD0FEEC-8694-4FBE-90DF-42F8D7DEA493}" srcId="{8E73B133-FF72-47BB-B420-1CCCF439A3DF}" destId="{BFA55DB7-9697-42A5-82FC-898BDEBA4832}" srcOrd="3" destOrd="0" parTransId="{8F6B0750-10A0-4ADC-BD17-4BE39C1A0368}" sibTransId="{6DA60679-AB48-410C-970E-6E2BEF913E86}"/>
    <dgm:cxn modelId="{901B5307-B539-4255-BFDE-613EF89F297B}" type="presOf" srcId="{7B1FBEBC-7F11-4A38-B0C2-78DA94ACF93B}" destId="{FC49D3E9-F0A2-44B5-89F2-8031E7F3934E}" srcOrd="0" destOrd="0" presId="urn:microsoft.com/office/officeart/2005/8/layout/arrow3"/>
    <dgm:cxn modelId="{E8DCDF46-F8DE-48C7-8E6E-82EB1A7A2611}" srcId="{8E73B133-FF72-47BB-B420-1CCCF439A3DF}" destId="{04CED2E6-9779-497E-867C-224E9C4F98BD}" srcOrd="4" destOrd="0" parTransId="{DC264E87-E9EA-4988-9DE7-0A8F3C7E1733}" sibTransId="{FA91A8BA-EF52-4365-AF81-37BEE9CD9559}"/>
    <dgm:cxn modelId="{6DD3CABB-CA9A-43CF-9021-D08C98D52F96}" type="presOf" srcId="{D6C0859D-7C8B-4661-BEF5-CFEF61010B96}" destId="{02EF7E56-C415-481A-85BD-875114EBC0B4}" srcOrd="0" destOrd="0" presId="urn:microsoft.com/office/officeart/2005/8/layout/arrow3"/>
    <dgm:cxn modelId="{C37541DC-3E4C-4E82-953D-6D4EEF2A33BE}" srcId="{8E73B133-FF72-47BB-B420-1CCCF439A3DF}" destId="{59EDBDF9-5248-463A-B394-5ED6CF7C7BC1}" srcOrd="6" destOrd="0" parTransId="{4F1E6D4C-4CED-44E6-9A4E-32128C970EC6}" sibTransId="{02A652CF-76C5-4F4E-B153-188EAF11FF92}"/>
    <dgm:cxn modelId="{A25BA6B5-7902-4A1A-8674-982F72794CC1}" srcId="{8E73B133-FF72-47BB-B420-1CCCF439A3DF}" destId="{7B1FBEBC-7F11-4A38-B0C2-78DA94ACF93B}" srcOrd="0" destOrd="0" parTransId="{B887CC8A-429A-4992-9B6F-87AA5DB98D97}" sibTransId="{E40994D6-CB23-405C-9799-766E75872D0B}"/>
    <dgm:cxn modelId="{B230E336-9157-4BC0-BCB4-92AF4EC83B27}" srcId="{8E73B133-FF72-47BB-B420-1CCCF439A3DF}" destId="{D483D7C3-6A6E-4710-85C5-5400884F5728}" srcOrd="5" destOrd="0" parTransId="{1A247653-F6A9-4A17-9CBD-14990B1C3390}" sibTransId="{D743B495-339B-480C-958A-BB695467910B}"/>
    <dgm:cxn modelId="{86A12CF0-0CB1-4263-855F-B8B971ADC116}" srcId="{8E73B133-FF72-47BB-B420-1CCCF439A3DF}" destId="{FD3D1704-AE1E-4D93-8E71-E1E8DFD03EE7}" srcOrd="7" destOrd="0" parTransId="{0B8D1F82-E526-48DE-BEBA-C87D0D80FB06}" sibTransId="{B142FC54-5557-402A-A85E-CA6A4D87BAD6}"/>
    <dgm:cxn modelId="{008AB25F-8F26-4C1E-B0D0-502C09878492}" type="presParOf" srcId="{47BA269C-C152-4598-B14D-AB2D14734931}" destId="{2CF1B3BD-0714-43CC-A801-8248331E6582}" srcOrd="0" destOrd="0" presId="urn:microsoft.com/office/officeart/2005/8/layout/arrow3"/>
    <dgm:cxn modelId="{203D3DDD-2619-494A-AD80-EDA220E2B798}" type="presParOf" srcId="{47BA269C-C152-4598-B14D-AB2D14734931}" destId="{961D630A-A6E2-4B12-A9F3-8B8F26D38EE2}" srcOrd="1" destOrd="0" presId="urn:microsoft.com/office/officeart/2005/8/layout/arrow3"/>
    <dgm:cxn modelId="{46F89372-18BF-4F04-AF02-D2CD58375BEB}" type="presParOf" srcId="{47BA269C-C152-4598-B14D-AB2D14734931}" destId="{FC49D3E9-F0A2-44B5-89F2-8031E7F3934E}" srcOrd="2" destOrd="0" presId="urn:microsoft.com/office/officeart/2005/8/layout/arrow3"/>
    <dgm:cxn modelId="{7B85590E-85E4-4E42-81C1-3C2151627E89}" type="presParOf" srcId="{47BA269C-C152-4598-B14D-AB2D14734931}" destId="{BF4E0EC5-CD1A-4CE4-83C7-EE3B425AD0C0}" srcOrd="3" destOrd="0" presId="urn:microsoft.com/office/officeart/2005/8/layout/arrow3"/>
    <dgm:cxn modelId="{552561ED-EE1B-442C-8A51-1759D833C428}" type="presParOf" srcId="{47BA269C-C152-4598-B14D-AB2D14734931}" destId="{02EF7E56-C415-481A-85BD-875114EBC0B4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1B3BD-0714-43CC-A801-8248331E6582}">
      <dsp:nvSpPr>
        <dsp:cNvPr id="0" name=""/>
        <dsp:cNvSpPr/>
      </dsp:nvSpPr>
      <dsp:spPr>
        <a:xfrm rot="21300000">
          <a:off x="25254" y="1794666"/>
          <a:ext cx="8179091" cy="936629"/>
        </a:xfrm>
        <a:prstGeom prst="mathMin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1D630A-A6E2-4B12-A9F3-8B8F26D38EE2}">
      <dsp:nvSpPr>
        <dsp:cNvPr id="0" name=""/>
        <dsp:cNvSpPr/>
      </dsp:nvSpPr>
      <dsp:spPr>
        <a:xfrm>
          <a:off x="987552" y="226298"/>
          <a:ext cx="2468880" cy="1810385"/>
        </a:xfrm>
        <a:prstGeom prst="downArrow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49D3E9-F0A2-44B5-89F2-8031E7F3934E}">
      <dsp:nvSpPr>
        <dsp:cNvPr id="0" name=""/>
        <dsp:cNvSpPr/>
      </dsp:nvSpPr>
      <dsp:spPr>
        <a:xfrm>
          <a:off x="4361687" y="0"/>
          <a:ext cx="2633472" cy="190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300" kern="1200" dirty="0"/>
        </a:p>
      </dsp:txBody>
      <dsp:txXfrm>
        <a:off x="4361687" y="0"/>
        <a:ext cx="2633472" cy="1900904"/>
      </dsp:txXfrm>
    </dsp:sp>
    <dsp:sp modelId="{BF4E0EC5-CD1A-4CE4-83C7-EE3B425AD0C0}">
      <dsp:nvSpPr>
        <dsp:cNvPr id="0" name=""/>
        <dsp:cNvSpPr/>
      </dsp:nvSpPr>
      <dsp:spPr>
        <a:xfrm>
          <a:off x="4785364" y="2389545"/>
          <a:ext cx="2468880" cy="1810385"/>
        </a:xfrm>
        <a:prstGeom prst="upArrow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EF7E56-C415-481A-85BD-875114EBC0B4}">
      <dsp:nvSpPr>
        <dsp:cNvPr id="0" name=""/>
        <dsp:cNvSpPr/>
      </dsp:nvSpPr>
      <dsp:spPr>
        <a:xfrm>
          <a:off x="1234440" y="2625058"/>
          <a:ext cx="2633472" cy="190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0" i="0" kern="1200" dirty="0" smtClean="0"/>
            <a:t>			</a:t>
          </a:r>
          <a:endParaRPr lang="en-US" sz="3300" kern="1200" dirty="0"/>
        </a:p>
      </dsp:txBody>
      <dsp:txXfrm>
        <a:off x="1234440" y="2625058"/>
        <a:ext cx="2633472" cy="1900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7319-2E0E-416F-9626-4B215B7D55F3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9871D-94F9-44D3-AE51-A8C429214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449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7319-2E0E-416F-9626-4B215B7D55F3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9871D-94F9-44D3-AE51-A8C429214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134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7319-2E0E-416F-9626-4B215B7D55F3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9871D-94F9-44D3-AE51-A8C429214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28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7319-2E0E-416F-9626-4B215B7D55F3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9871D-94F9-44D3-AE51-A8C429214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566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7319-2E0E-416F-9626-4B215B7D55F3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9871D-94F9-44D3-AE51-A8C429214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411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7319-2E0E-416F-9626-4B215B7D55F3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9871D-94F9-44D3-AE51-A8C429214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26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7319-2E0E-416F-9626-4B215B7D55F3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9871D-94F9-44D3-AE51-A8C429214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13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7319-2E0E-416F-9626-4B215B7D55F3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9871D-94F9-44D3-AE51-A8C429214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136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7319-2E0E-416F-9626-4B215B7D55F3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9871D-94F9-44D3-AE51-A8C429214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50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7319-2E0E-416F-9626-4B215B7D55F3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9871D-94F9-44D3-AE51-A8C429214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345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7319-2E0E-416F-9626-4B215B7D55F3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9871D-94F9-44D3-AE51-A8C429214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46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B7319-2E0E-416F-9626-4B215B7D55F3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9871D-94F9-44D3-AE51-A8C429214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188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25908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7300" dirty="0" smtClean="0"/>
              <a:t>Project </a:t>
            </a:r>
            <a:br>
              <a:rPr lang="en-US" sz="7300" dirty="0" smtClean="0"/>
            </a:br>
            <a:r>
              <a:rPr lang="en-US" dirty="0" smtClean="0"/>
              <a:t>Concept, Definition and Characteristics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/>
              <a:t>Dr Tahir Nadeem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22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Balanced Projects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255547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47454" y="2057400"/>
            <a:ext cx="1129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Scope &amp; Quality constraint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67399" y="4876800"/>
            <a:ext cx="1295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0" i="0" dirty="0" smtClean="0"/>
              <a:t>The </a:t>
            </a:r>
            <a:r>
              <a:rPr lang="en-US" sz="1600" b="1" i="0" dirty="0" smtClean="0"/>
              <a:t>time</a:t>
            </a:r>
            <a:r>
              <a:rPr lang="en-US" sz="1600" b="0" i="0" dirty="0" smtClean="0"/>
              <a:t> </a:t>
            </a:r>
          </a:p>
          <a:p>
            <a:pPr lvl="0"/>
            <a:r>
              <a:rPr lang="en-US" sz="1600" b="0" i="0" dirty="0" smtClean="0"/>
              <a:t>and </a:t>
            </a:r>
            <a:r>
              <a:rPr lang="en-US" sz="1600" b="1" i="0" dirty="0" smtClean="0"/>
              <a:t>resource</a:t>
            </a:r>
            <a:r>
              <a:rPr lang="en-US" sz="1600" b="0" i="0" dirty="0" smtClean="0"/>
              <a:t> constraint,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343400" y="3625334"/>
            <a:ext cx="697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RISKS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>
            <a:off x="6248400" y="2209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/>
              <a:t>RISKS</a:t>
            </a:r>
            <a:endParaRPr lang="en-US" sz="1000" dirty="0"/>
          </a:p>
        </p:txBody>
      </p:sp>
      <p:sp>
        <p:nvSpPr>
          <p:cNvPr id="10" name="Right Arrow 9"/>
          <p:cNvSpPr/>
          <p:nvPr/>
        </p:nvSpPr>
        <p:spPr>
          <a:xfrm>
            <a:off x="3741290" y="533372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RISKS</a:t>
            </a:r>
            <a:endParaRPr lang="en-US" sz="1600" dirty="0"/>
          </a:p>
        </p:txBody>
      </p:sp>
      <p:sp>
        <p:nvSpPr>
          <p:cNvPr id="11" name="Left Arrow 10"/>
          <p:cNvSpPr/>
          <p:nvPr/>
        </p:nvSpPr>
        <p:spPr>
          <a:xfrm>
            <a:off x="4202785" y="181508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RISKS</a:t>
            </a:r>
            <a:endParaRPr lang="en-US" dirty="0"/>
          </a:p>
        </p:txBody>
      </p:sp>
      <p:sp>
        <p:nvSpPr>
          <p:cNvPr id="12" name="Up Arrow 11"/>
          <p:cNvSpPr/>
          <p:nvPr/>
        </p:nvSpPr>
        <p:spPr>
          <a:xfrm>
            <a:off x="2248176" y="4477235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RISKS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54241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 smtClean="0">
                <a:solidFill>
                  <a:srgbClr val="000000"/>
                </a:solidFill>
                <a:effectLst/>
                <a:latin typeface="Trebuchet MS"/>
              </a:rPr>
              <a:t>criteria for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Trebuchet MS"/>
              </a:rPr>
              <a:t>It is delivered on time.</a:t>
            </a:r>
          </a:p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Trebuchet MS"/>
              </a:rPr>
              <a:t>It is on or under budget.</a:t>
            </a:r>
          </a:p>
          <a:p>
            <a:pPr>
              <a:buFont typeface="Arial"/>
              <a:buChar char="•"/>
            </a:pPr>
            <a:r>
              <a:rPr lang="en-US" b="0" i="0" dirty="0" smtClean="0">
                <a:solidFill>
                  <a:srgbClr val="000000"/>
                </a:solidFill>
                <a:effectLst/>
                <a:latin typeface="Trebuchet MS"/>
              </a:rPr>
              <a:t>It produce results as required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66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0" dirty="0" smtClean="0">
                <a:solidFill>
                  <a:srgbClr val="9C4800"/>
                </a:solidFill>
                <a:effectLst/>
                <a:latin typeface="Trebuchet MS"/>
              </a:rPr>
              <a:t>Why Projects Fail?</a:t>
            </a:r>
            <a:br>
              <a:rPr lang="en-US" b="1" i="0" dirty="0" smtClean="0">
                <a:solidFill>
                  <a:srgbClr val="9C4800"/>
                </a:solidFill>
                <a:effectLst/>
                <a:latin typeface="Trebuchet M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and share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54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151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5400" dirty="0" smtClean="0"/>
              <a:t>Project:</a:t>
            </a:r>
            <a:r>
              <a:rPr lang="en-US" dirty="0" smtClean="0"/>
              <a:t> </a:t>
            </a:r>
            <a:r>
              <a:rPr lang="en-US" sz="3600" dirty="0" smtClean="0"/>
              <a:t>Meaning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 individual or collaborative </a:t>
            </a:r>
            <a:r>
              <a:rPr lang="en-US" dirty="0" smtClean="0"/>
              <a:t>enterprise (initiative) </a:t>
            </a:r>
            <a:r>
              <a:rPr lang="en-US" dirty="0"/>
              <a:t>that is carefully planned to </a:t>
            </a:r>
            <a:r>
              <a:rPr lang="en-US" dirty="0" smtClean="0"/>
              <a:t>achieve a particular aim.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12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Meaning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 smtClean="0">
                <a:solidFill>
                  <a:srgbClr val="000000"/>
                </a:solidFill>
                <a:effectLst/>
                <a:latin typeface="Source Sans Pro"/>
              </a:rPr>
              <a:t>Planned set of interrelated tasks to be executed over a fixed period and within certain cost and other limitations.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0" i="0" dirty="0" smtClean="0">
                <a:solidFill>
                  <a:srgbClr val="000000"/>
                </a:solidFill>
                <a:effectLst/>
                <a:latin typeface="Source Sans Pro"/>
              </a:rPr>
              <a:t>Read more: http://www.businessdictionary.com/definition/project.html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457200" lvl="1" indent="0" fontAlgn="base">
              <a:spcAft>
                <a:spcPct val="0"/>
              </a:spcAft>
              <a:buNone/>
            </a:pPr>
            <a:r>
              <a:rPr lang="en-US" b="1" dirty="0">
                <a:latin typeface="Batang" pitchFamily="18" charset="-127"/>
                <a:ea typeface="Batang" pitchFamily="18" charset="-127"/>
              </a:rPr>
              <a:t>Project</a:t>
            </a:r>
            <a:r>
              <a:rPr lang="en-US" dirty="0">
                <a:latin typeface="Batang" pitchFamily="18" charset="-127"/>
                <a:ea typeface="Batang" pitchFamily="18" charset="-127"/>
              </a:rPr>
              <a:t>. ... A </a:t>
            </a:r>
            <a:r>
              <a:rPr lang="en-US" b="1" dirty="0">
                <a:latin typeface="Batang" pitchFamily="18" charset="-127"/>
                <a:ea typeface="Batang" pitchFamily="18" charset="-127"/>
              </a:rPr>
              <a:t>project</a:t>
            </a:r>
            <a:r>
              <a:rPr lang="en-US" dirty="0">
                <a:latin typeface="Batang" pitchFamily="18" charset="-127"/>
                <a:ea typeface="Batang" pitchFamily="18" charset="-127"/>
              </a:rPr>
              <a:t> is a temporary endeavor undertaken to create a unique product or </a:t>
            </a:r>
            <a:r>
              <a:rPr lang="en-US" dirty="0" smtClean="0">
                <a:latin typeface="Batang" pitchFamily="18" charset="-127"/>
                <a:ea typeface="Batang" pitchFamily="18" charset="-127"/>
              </a:rPr>
              <a:t>service.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tang" pitchFamily="18" charset="-127"/>
                <a:ea typeface="Batang" pitchFamily="18" charset="-127"/>
              </a:rPr>
              <a:t> </a:t>
            </a:r>
          </a:p>
          <a:p>
            <a:pPr marL="0" lvl="0" indent="0" fontAlgn="base">
              <a:spcAft>
                <a:spcPct val="0"/>
              </a:spcAft>
              <a:buNone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Batang" pitchFamily="18" charset="-127"/>
              <a:ea typeface="Batang" pitchFamily="18" charset="-127"/>
            </a:endParaRPr>
          </a:p>
          <a:p>
            <a:pPr lvl="0" fontAlgn="base">
              <a:spcAft>
                <a:spcPct val="0"/>
              </a:spcAft>
              <a:buFont typeface="Wingdings" pitchFamily="2" charset="2"/>
              <a:buChar char="q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tang" pitchFamily="18" charset="-127"/>
                <a:ea typeface="Batang" pitchFamily="18" charset="-127"/>
              </a:rPr>
              <a:t>	Temporary</a:t>
            </a:r>
          </a:p>
          <a:p>
            <a:pPr marL="457200" lvl="1" indent="0" fontAlgn="base">
              <a:spcAft>
                <a:spcPct val="0"/>
              </a:spcAft>
              <a:buNone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tang" pitchFamily="18" charset="-127"/>
                <a:ea typeface="Batang" pitchFamily="18" charset="-127"/>
              </a:rPr>
              <a:t>		Distinguishes projects from operations</a:t>
            </a:r>
          </a:p>
          <a:p>
            <a:pPr lvl="0" fontAlgn="base">
              <a:spcAft>
                <a:spcPct val="0"/>
              </a:spcAft>
              <a:buFont typeface="Wingdings" pitchFamily="2" charset="2"/>
              <a:buChar char="q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tang" pitchFamily="18" charset="-127"/>
                <a:ea typeface="Batang" pitchFamily="18" charset="-127"/>
              </a:rPr>
              <a:t>	Unique</a:t>
            </a:r>
          </a:p>
          <a:p>
            <a:pPr marL="457200" lvl="1" indent="0" fontAlgn="base">
              <a:spcAft>
                <a:spcPct val="0"/>
              </a:spcAft>
              <a:buNone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atang" pitchFamily="18" charset="-127"/>
                <a:ea typeface="Batang" pitchFamily="18" charset="-127"/>
              </a:rPr>
              <a:t>		Not the same old thing </a:t>
            </a:r>
          </a:p>
          <a:p>
            <a:endParaRPr lang="en-US" dirty="0" smtClean="0">
              <a:latin typeface="Batang" pitchFamily="18" charset="-127"/>
              <a:ea typeface="Batang" pitchFamily="18" charset="-127"/>
            </a:endParaRPr>
          </a:p>
          <a:p>
            <a:endParaRPr lang="en-US" dirty="0"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205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>
              <a:spcAft>
                <a:spcPct val="0"/>
              </a:spcAft>
              <a:buNone/>
            </a:pPr>
            <a:r>
              <a:rPr lang="en-US" sz="3600" dirty="0">
                <a:solidFill>
                  <a:prstClr val="black"/>
                </a:solidFill>
                <a:latin typeface="Georgia" pitchFamily="18" charset="0"/>
              </a:rPr>
              <a:t> A project is a </a:t>
            </a:r>
            <a:r>
              <a:rPr lang="en-US" sz="3600" i="1" dirty="0">
                <a:solidFill>
                  <a:srgbClr val="1F497D"/>
                </a:solidFill>
                <a:latin typeface="Georgia" pitchFamily="18" charset="0"/>
              </a:rPr>
              <a:t>sequence of unique</a:t>
            </a:r>
            <a:r>
              <a:rPr lang="en-US" sz="3600" i="1" dirty="0">
                <a:solidFill>
                  <a:prstClr val="black"/>
                </a:solidFill>
                <a:latin typeface="Georgia" pitchFamily="18" charset="0"/>
              </a:rPr>
              <a:t>, </a:t>
            </a:r>
            <a:r>
              <a:rPr lang="en-US" sz="3600" i="1" dirty="0">
                <a:solidFill>
                  <a:srgbClr val="1F497D"/>
                </a:solidFill>
                <a:latin typeface="Georgia" pitchFamily="18" charset="0"/>
              </a:rPr>
              <a:t>complex</a:t>
            </a:r>
            <a:r>
              <a:rPr lang="en-US" sz="3600" dirty="0">
                <a:solidFill>
                  <a:prstClr val="black"/>
                </a:solidFill>
                <a:latin typeface="Georgia" pitchFamily="18" charset="0"/>
              </a:rPr>
              <a:t>, and </a:t>
            </a:r>
            <a:r>
              <a:rPr lang="en-US" sz="3600" i="1" dirty="0">
                <a:solidFill>
                  <a:srgbClr val="1F497D"/>
                </a:solidFill>
                <a:latin typeface="Georgia" pitchFamily="18" charset="0"/>
              </a:rPr>
              <a:t>connected activities</a:t>
            </a:r>
            <a:r>
              <a:rPr lang="en-US" sz="3600" dirty="0">
                <a:solidFill>
                  <a:prstClr val="black"/>
                </a:solidFill>
                <a:latin typeface="Georgia" pitchFamily="18" charset="0"/>
              </a:rPr>
              <a:t> having </a:t>
            </a:r>
            <a:r>
              <a:rPr lang="en-US" sz="3600" i="1" dirty="0">
                <a:solidFill>
                  <a:srgbClr val="1F497D"/>
                </a:solidFill>
                <a:latin typeface="Georgia" pitchFamily="18" charset="0"/>
              </a:rPr>
              <a:t>one goal</a:t>
            </a:r>
            <a:r>
              <a:rPr lang="en-US" sz="3600" dirty="0">
                <a:solidFill>
                  <a:prstClr val="black"/>
                </a:solidFill>
                <a:latin typeface="Georgia" pitchFamily="18" charset="0"/>
              </a:rPr>
              <a:t> or purpose and that must be completed by a </a:t>
            </a:r>
            <a:r>
              <a:rPr lang="en-US" sz="3600" i="1" dirty="0">
                <a:solidFill>
                  <a:srgbClr val="1F497D"/>
                </a:solidFill>
                <a:latin typeface="Georgia" pitchFamily="18" charset="0"/>
              </a:rPr>
              <a:t>specific time</a:t>
            </a:r>
            <a:r>
              <a:rPr lang="en-US" sz="3600" dirty="0">
                <a:solidFill>
                  <a:prstClr val="black"/>
                </a:solidFill>
                <a:latin typeface="Georgia" pitchFamily="18" charset="0"/>
              </a:rPr>
              <a:t>, </a:t>
            </a:r>
            <a:r>
              <a:rPr lang="en-US" sz="3600" i="1" dirty="0">
                <a:solidFill>
                  <a:srgbClr val="1F497D"/>
                </a:solidFill>
                <a:latin typeface="Georgia" pitchFamily="18" charset="0"/>
              </a:rPr>
              <a:t>within budget</a:t>
            </a:r>
            <a:r>
              <a:rPr lang="en-US" sz="3600" dirty="0">
                <a:solidFill>
                  <a:prstClr val="black"/>
                </a:solidFill>
                <a:latin typeface="Georgia" pitchFamily="18" charset="0"/>
              </a:rPr>
              <a:t>, and </a:t>
            </a:r>
            <a:r>
              <a:rPr lang="en-US" sz="3600" i="1" dirty="0">
                <a:solidFill>
                  <a:srgbClr val="1F497D"/>
                </a:solidFill>
                <a:latin typeface="Georgia" pitchFamily="18" charset="0"/>
              </a:rPr>
              <a:t>according to specifications</a:t>
            </a:r>
            <a:r>
              <a:rPr lang="en-US" sz="3600" i="1" dirty="0">
                <a:solidFill>
                  <a:prstClr val="black"/>
                </a:solidFill>
                <a:latin typeface="Georgia" pitchFamily="18" charset="0"/>
              </a:rPr>
              <a:t>.</a:t>
            </a:r>
            <a:endParaRPr lang="en-US" sz="3600" dirty="0">
              <a:solidFill>
                <a:prstClr val="black"/>
              </a:solidFill>
              <a:latin typeface="Georgia" pitchFamily="18" charset="0"/>
            </a:endParaRPr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60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What is not a project?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lvl="0" fontAlgn="base">
              <a:spcAft>
                <a:spcPct val="0"/>
              </a:spcAft>
              <a:buFontTx/>
              <a:buChar char="•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Emergency response to operations problems</a:t>
            </a:r>
          </a:p>
          <a:p>
            <a:pPr lvl="1" fontAlgn="base">
              <a:spcAft>
                <a:spcPct val="0"/>
              </a:spcAft>
              <a:buFontTx/>
              <a:buChar char="–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Callouts, (Absent teacher, visit of EDO)</a:t>
            </a:r>
          </a:p>
          <a:p>
            <a:pPr lvl="1" fontAlgn="base">
              <a:spcAft>
                <a:spcPct val="0"/>
              </a:spcAft>
              <a:buFontTx/>
              <a:buChar char="–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Repairs and troubleshooting (No water, No Light)</a:t>
            </a:r>
          </a:p>
          <a:p>
            <a:pPr lvl="1" fontAlgn="base">
              <a:spcAft>
                <a:spcPct val="0"/>
              </a:spcAft>
              <a:buNone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Routine operations support</a:t>
            </a:r>
          </a:p>
          <a:p>
            <a:pPr lvl="1" fontAlgn="base">
              <a:spcAft>
                <a:spcPct val="0"/>
              </a:spcAft>
              <a:buFontTx/>
              <a:buChar char="–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Semester Exams, research supervision, school calendar </a:t>
            </a:r>
          </a:p>
          <a:p>
            <a:pPr lvl="1" fontAlgn="base">
              <a:spcAft>
                <a:spcPct val="0"/>
              </a:spcAft>
              <a:buFontTx/>
              <a:buChar char="–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Maintenance of equipment (lab maintenance)</a:t>
            </a:r>
          </a:p>
          <a:p>
            <a:pPr lvl="1" fontAlgn="base">
              <a:spcAft>
                <a:spcPct val="0"/>
              </a:spcAft>
              <a:buFontTx/>
              <a:buChar char="–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Minor modifications and tuning of equipment (New method of teaching)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91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US" dirty="0" smtClean="0"/>
              <a:t>Key Characteristics of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2400" b="0" i="0" dirty="0" smtClean="0">
                <a:solidFill>
                  <a:srgbClr val="000000"/>
                </a:solidFill>
                <a:effectLst/>
                <a:latin typeface="Trebuchet MS"/>
              </a:rPr>
              <a:t>A project plan can be considered to have five key characteristics that have to be managed:</a:t>
            </a:r>
          </a:p>
          <a:p>
            <a:pPr>
              <a:buFont typeface="Arial"/>
              <a:buChar char="•"/>
            </a:pPr>
            <a:r>
              <a:rPr lang="en-US" sz="2400" b="1" i="0" dirty="0" smtClean="0">
                <a:solidFill>
                  <a:srgbClr val="000000"/>
                </a:solidFill>
                <a:effectLst/>
                <a:latin typeface="Trebuchet MS"/>
              </a:rPr>
              <a:t>Scope:</a:t>
            </a:r>
            <a:r>
              <a:rPr lang="en-US" sz="2400" b="0" i="0" dirty="0" smtClean="0">
                <a:solidFill>
                  <a:srgbClr val="000000"/>
                </a:solidFill>
                <a:effectLst/>
                <a:latin typeface="Trebuchet MS"/>
              </a:rPr>
              <a:t> defines what will be </a:t>
            </a:r>
            <a:r>
              <a:rPr lang="en-US" sz="2800" b="0" i="1" dirty="0" smtClean="0">
                <a:solidFill>
                  <a:srgbClr val="C00000"/>
                </a:solidFill>
                <a:effectLst/>
                <a:latin typeface="Trebuchet MS"/>
              </a:rPr>
              <a:t>covered</a:t>
            </a:r>
            <a:r>
              <a:rPr lang="en-US" sz="2400" b="0" i="0" dirty="0" smtClean="0">
                <a:solidFill>
                  <a:srgbClr val="000000"/>
                </a:solidFill>
                <a:effectLst/>
                <a:latin typeface="Trebuchet MS"/>
              </a:rPr>
              <a:t> in a project.</a:t>
            </a:r>
          </a:p>
          <a:p>
            <a:pPr>
              <a:buFont typeface="Arial"/>
              <a:buChar char="•"/>
            </a:pPr>
            <a:r>
              <a:rPr lang="en-US" sz="2400" b="1" i="0" dirty="0" smtClean="0">
                <a:solidFill>
                  <a:srgbClr val="000000"/>
                </a:solidFill>
                <a:effectLst/>
                <a:latin typeface="Trebuchet MS"/>
              </a:rPr>
              <a:t>Resource:</a:t>
            </a:r>
            <a:r>
              <a:rPr lang="en-US" sz="2400" b="0" i="0" dirty="0" smtClean="0">
                <a:solidFill>
                  <a:srgbClr val="000000"/>
                </a:solidFill>
                <a:effectLst/>
                <a:latin typeface="Trebuchet MS"/>
              </a:rPr>
              <a:t> what can be </a:t>
            </a:r>
            <a:r>
              <a:rPr lang="en-US" sz="2800" b="0" i="1" dirty="0" smtClean="0">
                <a:solidFill>
                  <a:srgbClr val="C00000"/>
                </a:solidFill>
                <a:effectLst/>
                <a:latin typeface="Trebuchet MS"/>
              </a:rPr>
              <a:t>used</a:t>
            </a:r>
            <a:r>
              <a:rPr lang="en-US" sz="2400" b="0" i="0" dirty="0" smtClean="0">
                <a:solidFill>
                  <a:srgbClr val="000000"/>
                </a:solidFill>
                <a:effectLst/>
                <a:latin typeface="Trebuchet MS"/>
              </a:rPr>
              <a:t> to meet the scope.</a:t>
            </a:r>
          </a:p>
          <a:p>
            <a:pPr>
              <a:buFont typeface="Arial"/>
              <a:buChar char="•"/>
            </a:pPr>
            <a:r>
              <a:rPr lang="en-US" sz="2400" b="1" i="0" dirty="0" smtClean="0">
                <a:solidFill>
                  <a:srgbClr val="000000"/>
                </a:solidFill>
                <a:effectLst/>
                <a:latin typeface="Trebuchet MS"/>
              </a:rPr>
              <a:t>Time:</a:t>
            </a:r>
            <a:r>
              <a:rPr lang="en-US" sz="2400" b="0" i="0" dirty="0" smtClean="0">
                <a:solidFill>
                  <a:srgbClr val="000000"/>
                </a:solidFill>
                <a:effectLst/>
                <a:latin typeface="Trebuchet MS"/>
              </a:rPr>
              <a:t> what tasks are to be undertaken and </a:t>
            </a:r>
            <a:r>
              <a:rPr lang="en-US" sz="2800" b="0" i="1" dirty="0" smtClean="0">
                <a:solidFill>
                  <a:srgbClr val="C00000"/>
                </a:solidFill>
                <a:effectLst/>
                <a:latin typeface="Trebuchet MS"/>
              </a:rPr>
              <a:t>when</a:t>
            </a:r>
            <a:r>
              <a:rPr lang="en-US" sz="2400" b="0" i="0" dirty="0" smtClean="0">
                <a:solidFill>
                  <a:srgbClr val="000000"/>
                </a:solidFill>
                <a:effectLst/>
                <a:latin typeface="Trebuchet MS"/>
              </a:rPr>
              <a:t>.</a:t>
            </a:r>
          </a:p>
          <a:p>
            <a:pPr>
              <a:buFont typeface="Arial"/>
              <a:buChar char="•"/>
            </a:pPr>
            <a:r>
              <a:rPr lang="en-US" sz="2400" b="1" i="0" dirty="0" smtClean="0">
                <a:solidFill>
                  <a:srgbClr val="000000"/>
                </a:solidFill>
                <a:effectLst/>
                <a:latin typeface="Trebuchet MS"/>
              </a:rPr>
              <a:t>Quality:</a:t>
            </a:r>
            <a:r>
              <a:rPr lang="en-US" sz="2400" b="0" i="0" dirty="0" smtClean="0">
                <a:solidFill>
                  <a:srgbClr val="000000"/>
                </a:solidFill>
                <a:effectLst/>
                <a:latin typeface="Trebuchet MS"/>
              </a:rPr>
              <a:t> the spread or deviation allowed from a </a:t>
            </a:r>
            <a:r>
              <a:rPr lang="en-US" sz="2800" b="0" i="1" dirty="0" smtClean="0">
                <a:solidFill>
                  <a:srgbClr val="C00000"/>
                </a:solidFill>
                <a:effectLst/>
                <a:latin typeface="Trebuchet MS"/>
              </a:rPr>
              <a:t>desired standard.</a:t>
            </a:r>
            <a:endParaRPr lang="en-US" sz="2400" b="0" i="1" dirty="0" smtClean="0">
              <a:solidFill>
                <a:srgbClr val="C00000"/>
              </a:solidFill>
              <a:effectLst/>
              <a:latin typeface="Trebuchet MS"/>
            </a:endParaRPr>
          </a:p>
          <a:p>
            <a:pPr>
              <a:buFont typeface="Arial"/>
              <a:buChar char="•"/>
            </a:pPr>
            <a:r>
              <a:rPr lang="en-US" sz="2400" b="1" i="0" dirty="0" smtClean="0">
                <a:solidFill>
                  <a:srgbClr val="000000"/>
                </a:solidFill>
                <a:effectLst/>
                <a:latin typeface="Trebuchet MS"/>
              </a:rPr>
              <a:t>Risk:</a:t>
            </a:r>
            <a:r>
              <a:rPr lang="en-US" sz="2400" b="0" i="0" dirty="0" smtClean="0">
                <a:solidFill>
                  <a:srgbClr val="000000"/>
                </a:solidFill>
                <a:effectLst/>
                <a:latin typeface="Trebuchet MS"/>
              </a:rPr>
              <a:t> defines in advance what may happen to drive the plan </a:t>
            </a:r>
            <a:r>
              <a:rPr lang="en-US" sz="2800" b="0" i="1" dirty="0" smtClean="0">
                <a:solidFill>
                  <a:srgbClr val="C00000"/>
                </a:solidFill>
                <a:effectLst/>
                <a:latin typeface="Trebuchet MS"/>
              </a:rPr>
              <a:t>off course</a:t>
            </a:r>
            <a:r>
              <a:rPr lang="en-US" sz="2400" b="0" i="0" dirty="0" smtClean="0">
                <a:solidFill>
                  <a:srgbClr val="000000"/>
                </a:solidFill>
                <a:effectLst/>
                <a:latin typeface="Trebuchet MS"/>
              </a:rPr>
              <a:t>, and what will be done to </a:t>
            </a:r>
            <a:r>
              <a:rPr lang="en-US" sz="2800" b="0" i="1" dirty="0" smtClean="0">
                <a:solidFill>
                  <a:srgbClr val="C00000"/>
                </a:solidFill>
                <a:effectLst/>
                <a:latin typeface="Trebuchet MS"/>
              </a:rPr>
              <a:t>recover</a:t>
            </a:r>
            <a:r>
              <a:rPr lang="en-US" sz="2400" b="0" i="0" dirty="0" smtClean="0">
                <a:solidFill>
                  <a:srgbClr val="000000"/>
                </a:solidFill>
                <a:effectLst/>
                <a:latin typeface="Trebuchet MS"/>
              </a:rPr>
              <a:t> the situation.</a:t>
            </a:r>
          </a:p>
          <a:p>
            <a:pPr marL="0" indent="0"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0517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0" dirty="0" smtClean="0">
                <a:solidFill>
                  <a:srgbClr val="9C4800"/>
                </a:solidFill>
                <a:effectLst/>
                <a:latin typeface="Trebuchet MS"/>
              </a:rPr>
              <a:t>Characteristics of Project Plans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102" y="1600200"/>
            <a:ext cx="6361795" cy="4525963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98459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3038</TotalTime>
  <Words>217</Words>
  <Application>Microsoft Office PowerPoint</Application>
  <PresentationFormat>On-screen Show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Project  Concept, Definition and Characteristics</vt:lpstr>
      <vt:lpstr>PowerPoint Presentation</vt:lpstr>
      <vt:lpstr>Project: Meaning</vt:lpstr>
      <vt:lpstr>Meaning</vt:lpstr>
      <vt:lpstr>Definition</vt:lpstr>
      <vt:lpstr>Definition</vt:lpstr>
      <vt:lpstr>What is not a project?</vt:lpstr>
      <vt:lpstr>Key Characteristics of Project</vt:lpstr>
      <vt:lpstr>Characteristics of Project Plans</vt:lpstr>
      <vt:lpstr>Balanced Projects</vt:lpstr>
      <vt:lpstr>criteria for success</vt:lpstr>
      <vt:lpstr>Why Projects Fail?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 Concept, Definition and Characteristics</dc:title>
  <dc:creator>SaaD</dc:creator>
  <cp:lastModifiedBy>SaaD</cp:lastModifiedBy>
  <cp:revision>9</cp:revision>
  <dcterms:created xsi:type="dcterms:W3CDTF">2019-10-13T13:38:05Z</dcterms:created>
  <dcterms:modified xsi:type="dcterms:W3CDTF">2019-10-15T16:16:47Z</dcterms:modified>
</cp:coreProperties>
</file>